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6" r:id="rId2"/>
    <p:sldId id="284" r:id="rId3"/>
    <p:sldId id="285" r:id="rId4"/>
    <p:sldId id="286" r:id="rId5"/>
    <p:sldId id="322" r:id="rId6"/>
    <p:sldId id="342" r:id="rId7"/>
    <p:sldId id="340" r:id="rId8"/>
    <p:sldId id="323" r:id="rId9"/>
    <p:sldId id="345" r:id="rId10"/>
    <p:sldId id="344" r:id="rId11"/>
  </p:sldIdLst>
  <p:sldSz cx="9144000" cy="6858000" type="screen4x3"/>
  <p:notesSz cx="7315200" cy="96012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740074"/>
    <a:srgbClr val="0000FF"/>
    <a:srgbClr val="028822"/>
    <a:srgbClr val="F60000"/>
    <a:srgbClr val="05AB09"/>
    <a:srgbClr val="029C27"/>
    <a:srgbClr val="0033CC"/>
    <a:srgbClr val="FF33CC"/>
    <a:srgbClr val="EE0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13860" autoAdjust="0"/>
    <p:restoredTop sz="94700" autoAdjust="0"/>
  </p:normalViewPr>
  <p:slideViewPr>
    <p:cSldViewPr snapToGrid="0" showGuides="1">
      <p:cViewPr varScale="1">
        <p:scale>
          <a:sx n="168" d="100"/>
          <a:sy n="168" d="100"/>
        </p:scale>
        <p:origin x="-1552" y="-112"/>
      </p:cViewPr>
      <p:guideLst>
        <p:guide orient="horz" pos="2147"/>
        <p:guide pos="28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tags" Target="tags/tag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875CB5D-1501-4E8C-8449-8F562B53033D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3351E57-A9D8-41C5-BD4F-DBD2D117E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04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E64E5CB-D4EF-403A-9BB6-139C52688DF7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E59DC59-ED3D-4108-AF3A-3AFD12158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9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0625F2-1B0D-4157-8EFD-6FFD04995FF7}" type="slidenum">
              <a:rPr lang="en-US"/>
              <a:pPr/>
              <a:t>1</a:t>
            </a:fld>
            <a:endParaRPr lang="en-US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E643A7-21B0-4515-AD83-FC820013B14D}" type="slidenum">
              <a:rPr lang="en-US">
                <a:cs typeface="Arial" charset="0"/>
              </a:rPr>
              <a:pPr/>
              <a:t>10</a:t>
            </a:fld>
            <a:endParaRPr lang="en-US">
              <a:cs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853B9F-3368-4025-B93C-2546E6731926}" type="slidenum">
              <a:rPr lang="en-US">
                <a:cs typeface="Arial" charset="0"/>
              </a:rPr>
              <a:pPr/>
              <a:t>2</a:t>
            </a:fld>
            <a:endParaRPr lang="en-US">
              <a:cs typeface="Arial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FEB94D-27F2-4695-ADBA-0B647BE49A98}" type="slidenum">
              <a:rPr lang="en-US">
                <a:cs typeface="Arial" charset="0"/>
              </a:rPr>
              <a:pPr/>
              <a:t>3</a:t>
            </a:fld>
            <a:endParaRPr lang="en-US">
              <a:cs typeface="Arial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88B289-4F88-4A20-B3A1-EE7889FBD513}" type="slidenum">
              <a:rPr lang="en-US">
                <a:cs typeface="Arial" charset="0"/>
              </a:rPr>
              <a:pPr/>
              <a:t>4</a:t>
            </a:fld>
            <a:endParaRPr lang="en-US">
              <a:cs typeface="Arial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84E921-0F66-4DD2-A052-C3014BF5DD99}" type="slidenum">
              <a:rPr lang="en-US">
                <a:cs typeface="Arial" charset="0"/>
              </a:rPr>
              <a:pPr/>
              <a:t>5</a:t>
            </a:fld>
            <a:endParaRPr lang="en-US">
              <a:cs typeface="Arial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84E921-0F66-4DD2-A052-C3014BF5DD99}" type="slidenum">
              <a:rPr lang="en-US">
                <a:cs typeface="Arial" charset="0"/>
              </a:rPr>
              <a:pPr/>
              <a:t>6</a:t>
            </a:fld>
            <a:endParaRPr lang="en-US">
              <a:cs typeface="Arial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84E921-0F66-4DD2-A052-C3014BF5DD99}" type="slidenum">
              <a:rPr lang="en-US">
                <a:cs typeface="Arial" charset="0"/>
              </a:rPr>
              <a:pPr/>
              <a:t>7</a:t>
            </a:fld>
            <a:endParaRPr lang="en-US">
              <a:cs typeface="Arial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D0A14A-37C9-4CF8-82A4-612EF4C9289C}" type="slidenum">
              <a:rPr lang="en-US">
                <a:cs typeface="Arial" charset="0"/>
              </a:rPr>
              <a:pPr/>
              <a:t>8</a:t>
            </a:fld>
            <a:endParaRPr lang="en-US">
              <a:cs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D0A14A-37C9-4CF8-82A4-612EF4C9289C}" type="slidenum">
              <a:rPr lang="en-US">
                <a:cs typeface="Arial" charset="0"/>
              </a:rPr>
              <a:pPr/>
              <a:t>9</a:t>
            </a:fld>
            <a:endParaRPr lang="en-US">
              <a:cs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08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077200" y="6553200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omic Sans MS" pitchFamily="66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2M.</a:t>
            </a:r>
            <a:fld id="{CA4C0C47-BA92-4669-BC5C-D64A96AF3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10" name="Picture 7" descr="board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</p:spPr>
      </p:pic>
      <p:sp>
        <p:nvSpPr>
          <p:cNvPr id="11" name="Date Placeholder 5"/>
          <p:cNvSpPr txBox="1">
            <a:spLocks/>
          </p:cNvSpPr>
          <p:nvPr userDrawn="1"/>
        </p:nvSpPr>
        <p:spPr>
          <a:xfrm>
            <a:off x="1264634" y="6471373"/>
            <a:ext cx="4157651" cy="2935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Albert R Meyer                           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February 13, 2012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</p:txBody>
      </p:sp>
      <p:pic>
        <p:nvPicPr>
          <p:cNvPr id="13" name="Picture 12" descr="license.img"/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200" y="6477000"/>
            <a:ext cx="990600" cy="304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4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hyperlink" Target="http://creativecommons.org/licenses/by-nc-sa/3.0/" TargetMode="External"/><Relationship Id="rId6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0.xml"/><Relationship Id="rId6" Type="http://schemas.openxmlformats.org/officeDocument/2006/relationships/image" Target="../media/image5.jpeg"/><Relationship Id="rId7" Type="http://schemas.openxmlformats.org/officeDocument/2006/relationships/image" Target="../media/image4.jpeg"/><Relationship Id="rId8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microsoft.com/office/2007/relationships/media" Target="../media/media10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3.png"/><Relationship Id="rId1" Type="http://schemas.openxmlformats.org/officeDocument/2006/relationships/tags" Target="../tags/tag3.xml"/><Relationship Id="rId2" Type="http://schemas.microsoft.com/office/2007/relationships/media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microsoft.com/office/2007/relationships/media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3.png"/><Relationship Id="rId1" Type="http://schemas.openxmlformats.org/officeDocument/2006/relationships/tags" Target="../tags/tag5.xml"/><Relationship Id="rId2" Type="http://schemas.microsoft.com/office/2007/relationships/media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3.png"/><Relationship Id="rId1" Type="http://schemas.openxmlformats.org/officeDocument/2006/relationships/tags" Target="../tags/tag6.xml"/><Relationship Id="rId2" Type="http://schemas.microsoft.com/office/2007/relationships/media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3.png"/><Relationship Id="rId1" Type="http://schemas.openxmlformats.org/officeDocument/2006/relationships/tags" Target="../tags/tag7.xml"/><Relationship Id="rId2" Type="http://schemas.microsoft.com/office/2007/relationships/media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3.png"/><Relationship Id="rId1" Type="http://schemas.openxmlformats.org/officeDocument/2006/relationships/tags" Target="../tags/tag8.xml"/><Relationship Id="rId2" Type="http://schemas.microsoft.com/office/2007/relationships/media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3.png"/><Relationship Id="rId1" Type="http://schemas.openxmlformats.org/officeDocument/2006/relationships/tags" Target="../tags/tag9.xml"/><Relationship Id="rId2" Type="http://schemas.microsoft.com/office/2007/relationships/media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 bwMode="auto">
          <a:xfrm>
            <a:off x="152400" y="6172200"/>
            <a:ext cx="6858000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vert="horz" wrap="square" rtlCol="0">
            <a:spAutoFit/>
          </a:bodyPr>
          <a:lstStyle/>
          <a:p>
            <a:r>
              <a:rPr lang="en-US" sz="1000" dirty="0" smtClean="0">
                <a:latin typeface="Comic Sans MS" pitchFamily="66" charset="0"/>
              </a:rPr>
              <a:t>This work is licensed under a </a:t>
            </a:r>
            <a:r>
              <a:rPr lang="en-US" sz="1000" dirty="0" smtClean="0">
                <a:latin typeface="Comic Sans MS" pitchFamily="66" charset="0"/>
                <a:hlinkClick r:id="rId5"/>
              </a:rPr>
              <a:t>Creative Commons Attribution-Noncommercial-Share Alike 3.0 </a:t>
            </a:r>
            <a:r>
              <a:rPr lang="en-US" sz="1000" dirty="0" err="1" smtClean="0">
                <a:latin typeface="Comic Sans MS" pitchFamily="66" charset="0"/>
                <a:hlinkClick r:id="rId5"/>
              </a:rPr>
              <a:t>Unported</a:t>
            </a:r>
            <a:r>
              <a:rPr lang="en-US" sz="1000" dirty="0" smtClean="0">
                <a:latin typeface="Comic Sans MS" pitchFamily="66" charset="0"/>
                <a:hlinkClick r:id="rId5"/>
              </a:rPr>
              <a:t> License</a:t>
            </a:r>
            <a:r>
              <a:rPr lang="en-US" sz="1000" dirty="0" smtClean="0">
                <a:latin typeface="Comic Sans MS" pitchFamily="66" charset="0"/>
              </a:rPr>
              <a:t>.</a:t>
            </a:r>
          </a:p>
        </p:txBody>
      </p:sp>
      <p:sp>
        <p:nvSpPr>
          <p:cNvPr id="613378" name="Text Box 2"/>
          <p:cNvSpPr txBox="1">
            <a:spLocks noChangeArrowheads="1"/>
          </p:cNvSpPr>
          <p:nvPr/>
        </p:nvSpPr>
        <p:spPr bwMode="auto">
          <a:xfrm>
            <a:off x="2054225" y="381000"/>
            <a:ext cx="6316153" cy="107721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i="1" dirty="0">
                <a:solidFill>
                  <a:schemeClr val="tx2"/>
                </a:solidFill>
                <a:latin typeface="Comic Sans MS" pitchFamily="66" charset="0"/>
              </a:rPr>
              <a:t>Mathematics for Computer Science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/>
            </a:r>
            <a:b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400" b="1" dirty="0">
                <a:solidFill>
                  <a:srgbClr val="008000"/>
                </a:solidFill>
                <a:latin typeface="Comic Sans MS" pitchFamily="66" charset="0"/>
              </a:rPr>
              <a:t>MIT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Comic Sans MS" pitchFamily="66" charset="0"/>
              </a:rPr>
              <a:t>6.042J/18.062J</a:t>
            </a:r>
          </a:p>
        </p:txBody>
      </p:sp>
      <p:sp>
        <p:nvSpPr>
          <p:cNvPr id="613379" name="Rectangle 3"/>
          <p:cNvSpPr>
            <a:spLocks noChangeArrowheads="1"/>
          </p:cNvSpPr>
          <p:nvPr/>
        </p:nvSpPr>
        <p:spPr bwMode="auto">
          <a:xfrm>
            <a:off x="228600" y="2057400"/>
            <a:ext cx="8610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7200" dirty="0" smtClean="0">
                <a:latin typeface="Comic Sans MS" pitchFamily="66" charset="0"/>
              </a:rPr>
              <a:t>The Well Ordering </a:t>
            </a:r>
            <a:r>
              <a:rPr lang="en-US" sz="7200" dirty="0" smtClean="0">
                <a:latin typeface="Comic Sans MS" pitchFamily="66" charset="0"/>
              </a:rPr>
              <a:t>Principle, II</a:t>
            </a:r>
            <a:endParaRPr lang="en-US" sz="7200" dirty="0">
              <a:latin typeface="Comic Sans MS" pitchFamily="66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 Box 16"/>
          <p:cNvSpPr txBox="1">
            <a:spLocks noChangeArrowheads="1"/>
          </p:cNvSpPr>
          <p:nvPr/>
        </p:nvSpPr>
        <p:spPr bwMode="auto">
          <a:xfrm>
            <a:off x="6765925" y="373380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0" name="Rectangle 14"/>
          <p:cNvSpPr>
            <a:spLocks noGrp="1" noChangeArrowheads="1"/>
          </p:cNvSpPr>
          <p:nvPr>
            <p:ph type="title"/>
          </p:nvPr>
        </p:nvSpPr>
        <p:spPr>
          <a:xfrm>
            <a:off x="1447800" y="304800"/>
            <a:ext cx="7086600" cy="1143000"/>
          </a:xfrm>
          <a:noFill/>
        </p:spPr>
        <p:txBody>
          <a:bodyPr/>
          <a:lstStyle/>
          <a:p>
            <a:r>
              <a:rPr lang="en-US" dirty="0" smtClean="0"/>
              <a:t>Well Ordered Postage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4177" y="1339273"/>
            <a:ext cx="8399550" cy="174336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5400" dirty="0" smtClean="0">
                <a:latin typeface="Comic Sans MS" pitchFamily="66" charset="0"/>
              </a:rPr>
              <a:t>Now </a:t>
            </a:r>
            <a:r>
              <a:rPr lang="en-US" sz="5400" dirty="0">
                <a:solidFill>
                  <a:srgbClr val="F60000"/>
                </a:solidFill>
                <a:latin typeface="Comic Sans MS" pitchFamily="66" charset="0"/>
              </a:rPr>
              <a:t>m</a:t>
            </a:r>
            <a:r>
              <a:rPr lang="en-US" sz="5400" dirty="0">
                <a:latin typeface="Comic Sans MS" pitchFamily="66" charset="0"/>
              </a:rPr>
              <a:t>-3 </a:t>
            </a:r>
            <a:r>
              <a:rPr lang="en-US" sz="5400" dirty="0">
                <a:latin typeface="Comic Sans MS"/>
                <a:cs typeface="Comic Sans MS"/>
                <a:sym typeface="Euclid Symbol"/>
              </a:rPr>
              <a:t>is</a:t>
            </a:r>
            <a:r>
              <a:rPr lang="en-US" sz="5400" dirty="0">
                <a:solidFill>
                  <a:srgbClr val="000000"/>
                </a:solidFill>
                <a:latin typeface="Comic Sans MS"/>
                <a:cs typeface="Comic Sans MS"/>
                <a:sym typeface="Euclid Symbol"/>
              </a:rPr>
              <a:t> 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Euclid Symbol"/>
              </a:rPr>
              <a:t>a </a:t>
            </a:r>
            <a:r>
              <a:rPr lang="en-US" sz="5400" dirty="0" smtClean="0">
                <a:latin typeface="Comic Sans MS" pitchFamily="66" charset="0"/>
                <a:sym typeface="Euclid Symbol"/>
              </a:rPr>
              <a:t>number </a:t>
            </a:r>
            <a:r>
              <a:rPr lang="en-US" sz="5400" b="1" dirty="0">
                <a:latin typeface="Euclid Symbol" charset="2"/>
                <a:cs typeface="Euclid Symbol" charset="2"/>
                <a:sym typeface="Euclid Symbol"/>
              </a:rPr>
              <a:t>&lt;</a:t>
            </a:r>
            <a:r>
              <a:rPr lang="en-US" sz="5400" b="1" dirty="0">
                <a:latin typeface="Euclid Symbol" charset="2"/>
                <a:cs typeface="Euclid Symbol" charset="2"/>
              </a:rPr>
              <a:t> </a:t>
            </a:r>
            <a:r>
              <a:rPr lang="en-US" sz="5400" dirty="0">
                <a:solidFill>
                  <a:srgbClr val="F60000"/>
                </a:solidFill>
                <a:latin typeface="Comic Sans MS" pitchFamily="66" charset="0"/>
                <a:sym typeface="Euclid Symbol"/>
              </a:rPr>
              <a:t>m</a:t>
            </a:r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  <a:sym typeface="Euclid Symbol"/>
              </a:rPr>
              <a:t>,</a:t>
            </a:r>
          </a:p>
          <a:p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  <a:sym typeface="Euclid Symbol"/>
              </a:rPr>
              <a:t>so is</a:t>
            </a:r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  <a:sym typeface="Euclid Symbol"/>
              </a:rPr>
              <a:t> </a:t>
            </a:r>
            <a:r>
              <a:rPr lang="en-US" sz="5400" dirty="0" smtClean="0">
                <a:solidFill>
                  <a:srgbClr val="028822"/>
                </a:solidFill>
                <a:latin typeface="Comic Sans MS" pitchFamily="66" charset="0"/>
                <a:sym typeface="Euclid Symbol"/>
              </a:rPr>
              <a:t>postal</a:t>
            </a:r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  <a:sym typeface="Euclid Symbol"/>
              </a:rPr>
              <a:t>.</a:t>
            </a:r>
            <a:endParaRPr lang="en-US" sz="54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4357255" y="5507182"/>
            <a:ext cx="4648703" cy="92333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  <a:latin typeface="Comic Sans MS" pitchFamily="66" charset="0"/>
              </a:rPr>
              <a:t>contradiction!</a:t>
            </a:r>
          </a:p>
        </p:txBody>
      </p:sp>
      <p:sp>
        <p:nvSpPr>
          <p:cNvPr id="36" name="TextBox 35"/>
          <p:cNvSpPr txBox="1"/>
          <p:nvPr/>
        </p:nvSpPr>
        <p:spPr bwMode="auto">
          <a:xfrm>
            <a:off x="4417754" y="2150061"/>
            <a:ext cx="4333225" cy="1754327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Comic Sans MS" pitchFamily="66" charset="0"/>
                <a:cs typeface="Times New Roman" pitchFamily="18" charset="0"/>
              </a:rPr>
              <a:t>But then </a:t>
            </a:r>
            <a:r>
              <a:rPr lang="en-US" sz="5400" dirty="0" smtClean="0">
                <a:solidFill>
                  <a:srgbClr val="F60000"/>
                </a:solidFill>
                <a:latin typeface="Comic Sans MS" pitchFamily="66" charset="0"/>
                <a:sym typeface="Euclid Symbol"/>
              </a:rPr>
              <a:t>m</a:t>
            </a:r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  <a:sym typeface="Euclid Symbol"/>
              </a:rPr>
              <a:t> </a:t>
            </a:r>
          </a:p>
          <a:p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  <a:sym typeface="Euclid Symbol"/>
              </a:rPr>
              <a:t>is</a:t>
            </a:r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  <a:sym typeface="Euclid Symbol"/>
              </a:rPr>
              <a:t> </a:t>
            </a:r>
            <a:r>
              <a:rPr lang="en-US" sz="5400" dirty="0" smtClean="0">
                <a:solidFill>
                  <a:srgbClr val="028822"/>
                </a:solidFill>
                <a:latin typeface="Comic Sans MS" pitchFamily="66" charset="0"/>
                <a:sym typeface="Euclid Symbol"/>
              </a:rPr>
              <a:t>postal </a:t>
            </a:r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  <a:sym typeface="Euclid Symbol"/>
              </a:rPr>
              <a:t>too:</a:t>
            </a:r>
            <a:endParaRPr lang="en-US" sz="54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26" name="Text Box 17"/>
          <p:cNvSpPr txBox="1">
            <a:spLocks noChangeArrowheads="1"/>
          </p:cNvSpPr>
          <p:nvPr/>
        </p:nvSpPr>
        <p:spPr bwMode="auto">
          <a:xfrm>
            <a:off x="5876637" y="3720233"/>
            <a:ext cx="3059546" cy="1107996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6600" b="1" dirty="0" smtClean="0">
                <a:latin typeface="Euclid Symbol" charset="2"/>
                <a:cs typeface="Euclid Symbol" charset="2"/>
              </a:rPr>
              <a:t>=</a:t>
            </a:r>
            <a:r>
              <a:rPr lang="en-US" sz="6600" dirty="0" smtClean="0">
                <a:latin typeface="Times New (W1)" pitchFamily="18" charset="0"/>
              </a:rPr>
              <a:t> </a:t>
            </a:r>
            <a:r>
              <a:rPr lang="en-US" sz="6600" dirty="0" smtClean="0">
                <a:solidFill>
                  <a:srgbClr val="FF0000"/>
                </a:solidFill>
                <a:latin typeface="Comic Sans MS" pitchFamily="66" charset="0"/>
              </a:rPr>
              <a:t>m</a:t>
            </a:r>
            <a:r>
              <a:rPr lang="en-US" sz="6600" dirty="0" smtClean="0">
                <a:solidFill>
                  <a:srgbClr val="000000"/>
                </a:solidFill>
                <a:latin typeface="Comic Sans MS" pitchFamily="66" charset="0"/>
              </a:rPr>
              <a:t>+8</a:t>
            </a:r>
            <a:r>
              <a:rPr lang="en-US" sz="4800" dirty="0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¢</a:t>
            </a:r>
            <a:endParaRPr lang="en-US" sz="66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grpSp>
        <p:nvGrpSpPr>
          <p:cNvPr id="27" name="Group 34"/>
          <p:cNvGrpSpPr>
            <a:grpSpLocks/>
          </p:cNvGrpSpPr>
          <p:nvPr/>
        </p:nvGrpSpPr>
        <p:grpSpPr bwMode="auto">
          <a:xfrm>
            <a:off x="4261440" y="3981160"/>
            <a:ext cx="1684338" cy="1643063"/>
            <a:chOff x="2888" y="2472"/>
            <a:chExt cx="1061" cy="1035"/>
          </a:xfrm>
        </p:grpSpPr>
        <p:grpSp>
          <p:nvGrpSpPr>
            <p:cNvPr id="28" name="Group 33"/>
            <p:cNvGrpSpPr>
              <a:grpSpLocks/>
            </p:cNvGrpSpPr>
            <p:nvPr/>
          </p:nvGrpSpPr>
          <p:grpSpPr bwMode="auto">
            <a:xfrm>
              <a:off x="2888" y="2472"/>
              <a:ext cx="1041" cy="504"/>
              <a:chOff x="2888" y="2436"/>
              <a:chExt cx="1041" cy="504"/>
            </a:xfrm>
          </p:grpSpPr>
          <p:pic>
            <p:nvPicPr>
              <p:cNvPr id="31" name="Picture 18" descr="s194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120" y="2436"/>
                <a:ext cx="809" cy="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3" name="Text Box 21"/>
              <p:cNvSpPr txBox="1">
                <a:spLocks noChangeArrowheads="1"/>
              </p:cNvSpPr>
              <p:nvPr/>
            </p:nvSpPr>
            <p:spPr bwMode="auto">
              <a:xfrm>
                <a:off x="2888" y="2484"/>
                <a:ext cx="28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3600" b="1"/>
                  <a:t>+</a:t>
                </a:r>
              </a:p>
            </p:txBody>
          </p:sp>
        </p:grpSp>
        <p:sp>
          <p:nvSpPr>
            <p:cNvPr id="29" name="Text Box 30"/>
            <p:cNvSpPr txBox="1">
              <a:spLocks noChangeArrowheads="1"/>
            </p:cNvSpPr>
            <p:nvPr/>
          </p:nvSpPr>
          <p:spPr bwMode="auto">
            <a:xfrm>
              <a:off x="3295" y="2925"/>
              <a:ext cx="654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5400" dirty="0" smtClean="0">
                  <a:latin typeface="Comic Sans MS"/>
                </a:rPr>
                <a:t>3</a:t>
              </a:r>
              <a:r>
                <a:rPr lang="en-US" sz="5400" dirty="0" smtClean="0">
                  <a:latin typeface="Comic Sans MS" pitchFamily="66" charset="0"/>
                  <a:cs typeface="Times New Roman" pitchFamily="18" charset="0"/>
                </a:rPr>
                <a:t>¢</a:t>
              </a:r>
              <a:endParaRPr lang="en-US" sz="5400" dirty="0">
                <a:latin typeface="Arial Unicode MS" pitchFamily="34" charset="-128"/>
              </a:endParaRPr>
            </a:p>
          </p:txBody>
        </p:sp>
      </p:grpSp>
      <p:grpSp>
        <p:nvGrpSpPr>
          <p:cNvPr id="38" name="Group 35"/>
          <p:cNvGrpSpPr>
            <a:grpSpLocks/>
          </p:cNvGrpSpPr>
          <p:nvPr/>
        </p:nvGrpSpPr>
        <p:grpSpPr bwMode="auto">
          <a:xfrm>
            <a:off x="357909" y="3302149"/>
            <a:ext cx="3935633" cy="3147408"/>
            <a:chOff x="0" y="2110"/>
            <a:chExt cx="2880" cy="1906"/>
          </a:xfrm>
        </p:grpSpPr>
        <p:grpSp>
          <p:nvGrpSpPr>
            <p:cNvPr id="39" name="Group 32"/>
            <p:cNvGrpSpPr>
              <a:grpSpLocks/>
            </p:cNvGrpSpPr>
            <p:nvPr/>
          </p:nvGrpSpPr>
          <p:grpSpPr bwMode="auto">
            <a:xfrm>
              <a:off x="0" y="2110"/>
              <a:ext cx="2880" cy="1906"/>
              <a:chOff x="0" y="2110"/>
              <a:chExt cx="2880" cy="1906"/>
            </a:xfrm>
          </p:grpSpPr>
          <p:sp>
            <p:nvSpPr>
              <p:cNvPr id="4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0" y="2110"/>
                <a:ext cx="2880" cy="137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6" name="Text Box 10"/>
              <p:cNvSpPr txBox="1">
                <a:spLocks noChangeArrowheads="1"/>
              </p:cNvSpPr>
              <p:nvPr/>
            </p:nvSpPr>
            <p:spPr bwMode="auto">
              <a:xfrm>
                <a:off x="314" y="3401"/>
                <a:ext cx="2493" cy="6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6000" dirty="0" smtClean="0">
                    <a:solidFill>
                      <a:srgbClr val="000000"/>
                    </a:solidFill>
                    <a:latin typeface="Comic Sans MS" pitchFamily="66" charset="0"/>
                  </a:rPr>
                  <a:t>(</a:t>
                </a:r>
                <a:r>
                  <a:rPr lang="en-US" sz="6000" dirty="0" smtClean="0">
                    <a:solidFill>
                      <a:srgbClr val="F60000"/>
                    </a:solidFill>
                    <a:latin typeface="Comic Sans MS" pitchFamily="66" charset="0"/>
                  </a:rPr>
                  <a:t>m</a:t>
                </a:r>
                <a:r>
                  <a:rPr lang="en-US" sz="6000" dirty="0" smtClean="0">
                    <a:solidFill>
                      <a:srgbClr val="000000"/>
                    </a:solidFill>
                    <a:latin typeface="Comic Sans MS" pitchFamily="66" charset="0"/>
                  </a:rPr>
                  <a:t>-3)+8</a:t>
                </a:r>
                <a:r>
                  <a:rPr lang="en-US" sz="5400" dirty="0" smtClean="0">
                    <a:latin typeface="Comic Sans MS" pitchFamily="66" charset="0"/>
                    <a:cs typeface="Times New Roman" pitchFamily="18" charset="0"/>
                  </a:rPr>
                  <a:t>¢</a:t>
                </a:r>
                <a:endParaRPr lang="en-US" sz="5400" dirty="0">
                  <a:latin typeface="Arial Unicode MS" pitchFamily="34" charset="-128"/>
                  <a:cs typeface="Times New Roman" pitchFamily="18" charset="0"/>
                  <a:sym typeface="Symbol" pitchFamily="18" charset="2"/>
                </a:endParaRPr>
              </a:p>
            </p:txBody>
          </p:sp>
        </p:grpSp>
        <p:grpSp>
          <p:nvGrpSpPr>
            <p:cNvPr id="40" name="Group 5"/>
            <p:cNvGrpSpPr>
              <a:grpSpLocks/>
            </p:cNvGrpSpPr>
            <p:nvPr/>
          </p:nvGrpSpPr>
          <p:grpSpPr bwMode="auto">
            <a:xfrm>
              <a:off x="480" y="2295"/>
              <a:ext cx="1657" cy="1032"/>
              <a:chOff x="480" y="2295"/>
              <a:chExt cx="1657" cy="1032"/>
            </a:xfrm>
          </p:grpSpPr>
          <p:pic>
            <p:nvPicPr>
              <p:cNvPr id="41" name="Picture 6" descr="s194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80" y="2391"/>
                <a:ext cx="809" cy="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Picture 7" descr="s150fr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584" y="2295"/>
                <a:ext cx="553" cy="6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8" descr="s194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912" y="2823"/>
                <a:ext cx="809" cy="5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531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" grpId="0"/>
      <p:bldP spid="34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4724400" cy="990600"/>
          </a:xfrm>
        </p:spPr>
        <p:txBody>
          <a:bodyPr/>
          <a:lstStyle/>
          <a:p>
            <a:pPr eaLnBrk="1" hangingPunct="1"/>
            <a:r>
              <a:rPr lang="en-US" sz="4400" dirty="0" smtClean="0"/>
              <a:t>Prime Products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79503" y="1447800"/>
            <a:ext cx="8093882" cy="156966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800" i="1" dirty="0" err="1" smtClean="0">
                <a:latin typeface="Comic Sans MS" pitchFamily="66" charset="0"/>
              </a:rPr>
              <a:t>Thm</a:t>
            </a:r>
            <a:r>
              <a:rPr lang="en-US" sz="4800" dirty="0">
                <a:latin typeface="Comic Sans MS" pitchFamily="66" charset="0"/>
              </a:rPr>
              <a:t>: Every integer </a:t>
            </a:r>
            <a:r>
              <a:rPr lang="en-US" sz="4800" b="1" dirty="0" smtClean="0">
                <a:latin typeface="Euclid Symbol" charset="2"/>
                <a:cs typeface="Euclid Symbol" charset="2"/>
              </a:rPr>
              <a:t>&gt; </a:t>
            </a:r>
            <a:r>
              <a:rPr lang="en-US" sz="4800" dirty="0" smtClean="0">
                <a:latin typeface="Comic Sans MS" pitchFamily="66" charset="0"/>
              </a:rPr>
              <a:t>1 </a:t>
            </a:r>
            <a:r>
              <a:rPr lang="en-US" sz="4800" dirty="0">
                <a:latin typeface="Comic Sans MS" pitchFamily="66" charset="0"/>
              </a:rPr>
              <a:t>is </a:t>
            </a:r>
            <a:r>
              <a:rPr lang="en-US" sz="4800" dirty="0" smtClean="0">
                <a:latin typeface="Comic Sans MS" pitchFamily="66" charset="0"/>
              </a:rPr>
              <a:t>a</a:t>
            </a:r>
          </a:p>
          <a:p>
            <a:r>
              <a:rPr lang="en-US" sz="4800" dirty="0" smtClean="0">
                <a:latin typeface="Comic Sans MS" pitchFamily="66" charset="0"/>
              </a:rPr>
              <a:t>         product  of </a:t>
            </a:r>
            <a:r>
              <a:rPr lang="en-US" sz="4800" dirty="0">
                <a:latin typeface="Comic Sans MS" pitchFamily="66" charset="0"/>
              </a:rPr>
              <a:t>primes.</a:t>
            </a:r>
          </a:p>
        </p:txBody>
      </p:sp>
      <p:sp>
        <p:nvSpPr>
          <p:cNvPr id="258054" name="Text Box 6"/>
          <p:cNvSpPr txBox="1">
            <a:spLocks noChangeArrowheads="1"/>
          </p:cNvSpPr>
          <p:nvPr/>
        </p:nvSpPr>
        <p:spPr bwMode="auto">
          <a:xfrm>
            <a:off x="76200" y="3157478"/>
            <a:ext cx="8991600" cy="1323439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4000" i="1" dirty="0">
                <a:latin typeface="Comic Sans MS" pitchFamily="66" charset="0"/>
              </a:rPr>
              <a:t>Proof:</a:t>
            </a:r>
            <a:r>
              <a:rPr lang="en-US" sz="4000" dirty="0">
                <a:latin typeface="Comic Sans MS" pitchFamily="66" charset="0"/>
              </a:rPr>
              <a:t> (by contradiction) </a:t>
            </a:r>
            <a:r>
              <a:rPr lang="en-US" sz="4000" dirty="0" smtClean="0">
                <a:latin typeface="Comic Sans MS" pitchFamily="66" charset="0"/>
              </a:rPr>
              <a:t>Suppose</a:t>
            </a:r>
            <a:r>
              <a:rPr lang="en-US" sz="4000" dirty="0" smtClean="0">
                <a:solidFill>
                  <a:schemeClr val="accent2"/>
                </a:solidFill>
                <a:latin typeface="Comic Sans MS" pitchFamily="66" charset="0"/>
              </a:rPr>
              <a:t> </a:t>
            </a:r>
          </a:p>
          <a:p>
            <a:r>
              <a:rPr lang="en-US" sz="4000" dirty="0" smtClean="0">
                <a:latin typeface="Comic Sans MS" pitchFamily="66" charset="0"/>
              </a:rPr>
              <a:t>{</a:t>
            </a:r>
            <a:r>
              <a:rPr lang="en-US" sz="4000" dirty="0" err="1" smtClean="0">
                <a:latin typeface="Comic Sans MS" pitchFamily="66" charset="0"/>
              </a:rPr>
              <a:t>nonproducts</a:t>
            </a:r>
            <a:r>
              <a:rPr lang="en-US" sz="4000" dirty="0" smtClean="0">
                <a:latin typeface="Comic Sans MS" pitchFamily="66" charset="0"/>
              </a:rPr>
              <a:t>} is </a:t>
            </a:r>
            <a:r>
              <a:rPr lang="en-US" sz="4000" dirty="0">
                <a:latin typeface="Comic Sans MS" pitchFamily="66" charset="0"/>
              </a:rPr>
              <a:t>nonempty</a:t>
            </a:r>
            <a:r>
              <a:rPr lang="en-US" sz="4000" dirty="0" smtClean="0">
                <a:latin typeface="Comic Sans MS" pitchFamily="66" charset="0"/>
              </a:rPr>
              <a:t>.</a:t>
            </a:r>
            <a:endParaRPr lang="en-US" sz="4000" dirty="0">
              <a:latin typeface="Comic Sans MS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3733800"/>
            <a:ext cx="8991600" cy="28956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4400" dirty="0" smtClean="0">
                <a:latin typeface="Comic Sans MS" pitchFamily="66" charset="0"/>
              </a:rPr>
              <a:t>                                      By WOP,</a:t>
            </a:r>
          </a:p>
          <a:p>
            <a:r>
              <a:rPr lang="en-US" sz="4400" dirty="0" smtClean="0">
                <a:latin typeface="Comic Sans MS" pitchFamily="66" charset="0"/>
              </a:rPr>
              <a:t>there is a </a:t>
            </a:r>
            <a:r>
              <a:rPr lang="en-US" sz="4400" dirty="0" smtClean="0">
                <a:solidFill>
                  <a:srgbClr val="FF33CC"/>
                </a:solidFill>
                <a:latin typeface="Comic Sans MS" pitchFamily="66" charset="0"/>
              </a:rPr>
              <a:t>least</a:t>
            </a:r>
            <a:r>
              <a:rPr lang="en-US" sz="4400" dirty="0" smtClean="0">
                <a:latin typeface="Comic Sans MS" pitchFamily="66" charset="0"/>
              </a:rPr>
              <a:t> </a:t>
            </a:r>
            <a:r>
              <a:rPr lang="en-US" sz="4400" dirty="0" smtClean="0">
                <a:solidFill>
                  <a:srgbClr val="028822"/>
                </a:solidFill>
                <a:latin typeface="Comic Sans MS" pitchFamily="66" charset="0"/>
              </a:rPr>
              <a:t>m</a:t>
            </a:r>
            <a:r>
              <a:rPr lang="en-US" sz="4400" i="1" dirty="0" smtClean="0">
                <a:latin typeface="Comic Sans MS" pitchFamily="66" charset="0"/>
              </a:rPr>
              <a:t> </a:t>
            </a:r>
            <a:r>
              <a:rPr lang="en-US" sz="4400" b="1" dirty="0" smtClean="0">
                <a:latin typeface="Euclid Symbol" charset="2"/>
                <a:cs typeface="Euclid Symbol" charset="2"/>
              </a:rPr>
              <a:t>&gt;</a:t>
            </a:r>
            <a:r>
              <a:rPr lang="en-US" sz="4400" dirty="0" smtClean="0">
                <a:latin typeface="Comic Sans MS" pitchFamily="66" charset="0"/>
              </a:rPr>
              <a:t> 1 that is a</a:t>
            </a:r>
          </a:p>
          <a:p>
            <a:r>
              <a:rPr lang="en-US" sz="4400" dirty="0" err="1" smtClean="0">
                <a:latin typeface="Comic Sans MS" pitchFamily="66" charset="0"/>
              </a:rPr>
              <a:t>nonproduct</a:t>
            </a:r>
            <a:r>
              <a:rPr lang="en-US" sz="4400" dirty="0" smtClean="0">
                <a:latin typeface="Comic Sans MS" pitchFamily="66" charset="0"/>
              </a:rPr>
              <a:t>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6600" y="5029200"/>
            <a:ext cx="57912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This </a:t>
            </a:r>
            <a:r>
              <a:rPr lang="en-US" sz="4800" dirty="0" smtClean="0">
                <a:solidFill>
                  <a:srgbClr val="028822"/>
                </a:solidFill>
                <a:latin typeface="Comic Sans MS" pitchFamily="66" charset="0"/>
              </a:rPr>
              <a:t>m</a:t>
            </a:r>
            <a:r>
              <a:rPr lang="en-US" sz="4800" i="1" dirty="0" smtClean="0">
                <a:latin typeface="Comic Sans MS" pitchFamily="66" charset="0"/>
              </a:rPr>
              <a:t> </a:t>
            </a:r>
            <a:r>
              <a:rPr lang="en-US" sz="4800" dirty="0" smtClean="0">
                <a:latin typeface="Comic Sans MS" pitchFamily="66" charset="0"/>
              </a:rPr>
              <a:t>is not prime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168333" y="5791200"/>
            <a:ext cx="8621271" cy="830997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(else is a product of 1 prime)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8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8054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6" name="Text Box 4"/>
          <p:cNvSpPr txBox="1">
            <a:spLocks noChangeArrowheads="1"/>
          </p:cNvSpPr>
          <p:nvPr/>
        </p:nvSpPr>
        <p:spPr bwMode="auto">
          <a:xfrm>
            <a:off x="304800" y="3108472"/>
            <a:ext cx="8686800" cy="158197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latin typeface="Comic Sans MS" pitchFamily="66" charset="0"/>
              </a:rPr>
              <a:t>…</a:t>
            </a:r>
            <a:r>
              <a:rPr lang="en-US" sz="4400" dirty="0">
                <a:latin typeface="Comic Sans MS" pitchFamily="66" charset="0"/>
              </a:rPr>
              <a:t>So </a:t>
            </a:r>
            <a:r>
              <a:rPr lang="en-US" sz="4400" dirty="0" smtClean="0">
                <a:solidFill>
                  <a:srgbClr val="028822"/>
                </a:solidFill>
                <a:latin typeface="Comic Sans MS" pitchFamily="66" charset="0"/>
              </a:rPr>
              <a:t>m</a:t>
            </a:r>
            <a:r>
              <a:rPr lang="en-US" sz="4400" dirty="0" smtClean="0">
                <a:latin typeface="Comic Sans MS" pitchFamily="66" charset="0"/>
              </a:rPr>
              <a:t> </a:t>
            </a:r>
            <a:r>
              <a:rPr lang="en-US" sz="4400" dirty="0">
                <a:latin typeface="Comic Sans MS" pitchFamily="66" charset="0"/>
              </a:rPr>
              <a:t>= </a:t>
            </a:r>
            <a:r>
              <a:rPr lang="en-US" sz="4400" dirty="0" err="1" smtClean="0">
                <a:solidFill>
                  <a:srgbClr val="0033CC"/>
                </a:solidFill>
                <a:latin typeface="Comic Sans MS" pitchFamily="66" charset="0"/>
              </a:rPr>
              <a:t>j·k</a:t>
            </a:r>
            <a:r>
              <a:rPr lang="en-US" sz="4400" dirty="0" smtClean="0">
                <a:latin typeface="Comic Sans MS" pitchFamily="66" charset="0"/>
              </a:rPr>
              <a:t> </a:t>
            </a:r>
            <a:r>
              <a:rPr lang="en-US" sz="4400" dirty="0">
                <a:latin typeface="Comic Sans MS" pitchFamily="66" charset="0"/>
              </a:rPr>
              <a:t>for integers </a:t>
            </a:r>
            <a:r>
              <a:rPr lang="en-US" sz="4400" dirty="0" err="1" smtClean="0">
                <a:solidFill>
                  <a:srgbClr val="0033CC"/>
                </a:solidFill>
                <a:latin typeface="Comic Sans MS" pitchFamily="66" charset="0"/>
              </a:rPr>
              <a:t>j,k</a:t>
            </a:r>
            <a:endParaRPr lang="en-US" sz="4400" dirty="0">
              <a:solidFill>
                <a:srgbClr val="0033CC"/>
              </a:solidFill>
              <a:latin typeface="Comic Sans MS" pitchFamily="66" charset="0"/>
            </a:endParaRPr>
          </a:p>
          <a:p>
            <a:pPr>
              <a:lnSpc>
                <a:spcPct val="110000"/>
              </a:lnSpc>
            </a:pPr>
            <a:r>
              <a:rPr lang="en-US" sz="4400" dirty="0">
                <a:latin typeface="Comic Sans MS" pitchFamily="66" charset="0"/>
              </a:rPr>
              <a:t>where </a:t>
            </a:r>
            <a:r>
              <a:rPr lang="en-US" sz="4400" dirty="0" smtClean="0">
                <a:solidFill>
                  <a:srgbClr val="028822"/>
                </a:solidFill>
                <a:latin typeface="Comic Sans MS" pitchFamily="66" charset="0"/>
              </a:rPr>
              <a:t>m</a:t>
            </a:r>
            <a:r>
              <a:rPr lang="en-US" sz="4400" dirty="0" smtClean="0">
                <a:latin typeface="Comic Sans MS" pitchFamily="66" charset="0"/>
              </a:rPr>
              <a:t> </a:t>
            </a:r>
            <a:r>
              <a:rPr lang="en-US" sz="4400" b="1" dirty="0">
                <a:latin typeface="Euclid Symbol" charset="2"/>
                <a:cs typeface="Euclid Symbol" charset="2"/>
              </a:rPr>
              <a:t>&gt;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sz="4400" dirty="0" err="1" smtClean="0">
                <a:solidFill>
                  <a:srgbClr val="0000FF"/>
                </a:solidFill>
                <a:latin typeface="Comic Sans MS" pitchFamily="66" charset="0"/>
              </a:rPr>
              <a:t>j,</a:t>
            </a:r>
            <a:r>
              <a:rPr lang="en-US" sz="4400" dirty="0" err="1" smtClean="0">
                <a:solidFill>
                  <a:srgbClr val="0033CC"/>
                </a:solidFill>
                <a:latin typeface="Comic Sans MS" pitchFamily="66" charset="0"/>
              </a:rPr>
              <a:t>k</a:t>
            </a:r>
            <a:r>
              <a:rPr lang="en-US" sz="4400" dirty="0" smtClean="0">
                <a:latin typeface="Comic Sans MS" pitchFamily="66" charset="0"/>
              </a:rPr>
              <a:t> </a:t>
            </a:r>
            <a:r>
              <a:rPr lang="en-US" sz="4400" b="1" dirty="0">
                <a:latin typeface="Euclid Symbol" charset="2"/>
                <a:cs typeface="Euclid Symbol" charset="2"/>
              </a:rPr>
              <a:t>&gt;</a:t>
            </a:r>
            <a:r>
              <a:rPr lang="en-US" sz="4400" dirty="0" smtClean="0">
                <a:latin typeface="Comic Sans MS" pitchFamily="66" charset="0"/>
              </a:rPr>
              <a:t> </a:t>
            </a:r>
            <a:r>
              <a:rPr lang="en-US" sz="4400" dirty="0" smtClean="0">
                <a:latin typeface="Comic Sans MS" pitchFamily="66" charset="0"/>
              </a:rPr>
              <a:t>1. </a:t>
            </a:r>
            <a:endParaRPr lang="en-US" sz="4400" baseline="-25000" dirty="0">
              <a:solidFill>
                <a:srgbClr val="0033CC"/>
              </a:solidFill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3810000"/>
            <a:ext cx="8686800" cy="2362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latin typeface="Comic Sans MS" pitchFamily="66" charset="0"/>
              </a:rPr>
              <a:t>          </a:t>
            </a:r>
            <a:r>
              <a:rPr lang="en-US" sz="4400" dirty="0" smtClean="0">
                <a:solidFill>
                  <a:srgbClr val="028822"/>
                </a:solidFill>
                <a:latin typeface="Comic Sans MS" pitchFamily="66" charset="0"/>
              </a:rPr>
              <a:t>   </a:t>
            </a:r>
            <a:r>
              <a:rPr lang="en-US" sz="4400" dirty="0" smtClean="0">
                <a:latin typeface="Comic Sans MS" pitchFamily="66" charset="0"/>
              </a:rPr>
              <a:t>                 </a:t>
            </a:r>
            <a:r>
              <a:rPr lang="en-US" sz="4400" dirty="0" smtClean="0">
                <a:latin typeface="Comic Sans MS" pitchFamily="66" charset="0"/>
              </a:rPr>
              <a:t> Now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sz="4400" dirty="0" err="1" smtClean="0">
                <a:solidFill>
                  <a:srgbClr val="0000FF"/>
                </a:solidFill>
                <a:latin typeface="Comic Sans MS" pitchFamily="66" charset="0"/>
              </a:rPr>
              <a:t>j,</a:t>
            </a:r>
            <a:r>
              <a:rPr lang="en-US" sz="4400" dirty="0" err="1" smtClean="0">
                <a:solidFill>
                  <a:srgbClr val="0033CC"/>
                </a:solidFill>
                <a:latin typeface="Comic Sans MS" pitchFamily="66" charset="0"/>
              </a:rPr>
              <a:t>k</a:t>
            </a:r>
            <a:r>
              <a:rPr lang="en-US" sz="4400" dirty="0" smtClean="0">
                <a:latin typeface="Comic Sans MS" pitchFamily="66" charset="0"/>
              </a:rPr>
              <a:t> </a:t>
            </a:r>
            <a:r>
              <a:rPr lang="en-US" sz="4400" b="1" dirty="0" smtClean="0">
                <a:latin typeface="Euclid Symbol" charset="2"/>
                <a:cs typeface="Euclid Symbol" charset="2"/>
              </a:rPr>
              <a:t>&lt;</a:t>
            </a:r>
            <a:r>
              <a:rPr lang="en-US" sz="4400" dirty="0" smtClean="0">
                <a:solidFill>
                  <a:srgbClr val="0033CC"/>
                </a:solidFill>
                <a:latin typeface="Comic Sans MS" pitchFamily="66" charset="0"/>
              </a:rPr>
              <a:t> </a:t>
            </a:r>
            <a:r>
              <a:rPr lang="en-US" sz="4400" dirty="0" smtClean="0">
                <a:solidFill>
                  <a:srgbClr val="028822"/>
                </a:solidFill>
                <a:latin typeface="Comic Sans MS" pitchFamily="66" charset="0"/>
              </a:rPr>
              <a:t>m</a:t>
            </a:r>
          </a:p>
          <a:p>
            <a:pPr>
              <a:lnSpc>
                <a:spcPct val="110000"/>
              </a:lnSpc>
            </a:pPr>
            <a:r>
              <a:rPr lang="en-US" sz="4400" dirty="0" smtClean="0">
                <a:latin typeface="Comic Sans MS" pitchFamily="66" charset="0"/>
              </a:rPr>
              <a:t>so both are prime products:</a:t>
            </a:r>
          </a:p>
          <a:p>
            <a:pPr algn="ctr">
              <a:lnSpc>
                <a:spcPct val="110000"/>
              </a:lnSpc>
            </a:pP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j</a:t>
            </a:r>
            <a:r>
              <a:rPr lang="en-US" sz="4800" dirty="0" smtClean="0">
                <a:latin typeface="Comic Sans MS" pitchFamily="66" charset="0"/>
              </a:rPr>
              <a:t> = 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p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1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·p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2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··· p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94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   k</a:t>
            </a:r>
            <a:r>
              <a:rPr lang="en-US" sz="4800" dirty="0" smtClean="0">
                <a:latin typeface="Comic Sans MS" pitchFamily="66" charset="0"/>
              </a:rPr>
              <a:t> = 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q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1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·q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2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···q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213</a:t>
            </a:r>
          </a:p>
          <a:p>
            <a:endParaRPr lang="en-US" sz="4400" dirty="0" smtClean="0">
              <a:latin typeface="Comic Sans MS" pitchFamily="66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79503" y="1447800"/>
            <a:ext cx="8074646" cy="156966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800" i="1" dirty="0" err="1" smtClean="0">
                <a:latin typeface="Comic Sans MS" pitchFamily="66" charset="0"/>
              </a:rPr>
              <a:t>Thm</a:t>
            </a:r>
            <a:r>
              <a:rPr lang="en-US" sz="4800" dirty="0">
                <a:latin typeface="Comic Sans MS" pitchFamily="66" charset="0"/>
              </a:rPr>
              <a:t>: Every integer </a:t>
            </a:r>
            <a:r>
              <a:rPr lang="en-US" sz="4800" b="1" dirty="0">
                <a:latin typeface="Euclid Symbol" charset="2"/>
                <a:cs typeface="Euclid Symbol" charset="2"/>
              </a:rPr>
              <a:t>&gt;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>
                <a:latin typeface="Comic Sans MS" pitchFamily="66" charset="0"/>
              </a:rPr>
              <a:t>1 is </a:t>
            </a:r>
            <a:r>
              <a:rPr lang="en-US" sz="4800" dirty="0" smtClean="0">
                <a:latin typeface="Comic Sans MS" pitchFamily="66" charset="0"/>
              </a:rPr>
              <a:t>a</a:t>
            </a:r>
          </a:p>
          <a:p>
            <a:r>
              <a:rPr lang="en-US" sz="4800" dirty="0" smtClean="0">
                <a:latin typeface="Comic Sans MS" pitchFamily="66" charset="0"/>
              </a:rPr>
              <a:t>         product  of </a:t>
            </a:r>
            <a:r>
              <a:rPr lang="en-US" sz="4800" dirty="0">
                <a:latin typeface="Comic Sans MS" pitchFamily="66" charset="0"/>
              </a:rPr>
              <a:t>primes.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4724400" cy="990600"/>
          </a:xfrm>
        </p:spPr>
        <p:txBody>
          <a:bodyPr/>
          <a:lstStyle/>
          <a:p>
            <a:pPr eaLnBrk="1" hangingPunct="1"/>
            <a:r>
              <a:rPr lang="en-US" sz="4400" dirty="0" smtClean="0"/>
              <a:t>Prime Products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9076" grpId="0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00" name="Text Box 4"/>
          <p:cNvSpPr txBox="1">
            <a:spLocks noChangeArrowheads="1"/>
          </p:cNvSpPr>
          <p:nvPr/>
        </p:nvSpPr>
        <p:spPr bwMode="auto">
          <a:xfrm>
            <a:off x="152400" y="2734235"/>
            <a:ext cx="8610600" cy="3410164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dirty="0" smtClean="0">
                <a:latin typeface="Comic Sans MS" pitchFamily="66" charset="0"/>
              </a:rPr>
              <a:t>…now</a:t>
            </a:r>
            <a:endParaRPr lang="en-US" sz="4400" dirty="0">
              <a:latin typeface="Comic Sans MS" pitchFamily="66" charset="0"/>
            </a:endParaRPr>
          </a:p>
          <a:p>
            <a:pPr algn="ctr">
              <a:lnSpc>
                <a:spcPct val="110000"/>
              </a:lnSpc>
            </a:pPr>
            <a:r>
              <a:rPr lang="en-US" sz="4800" dirty="0" smtClean="0">
                <a:solidFill>
                  <a:srgbClr val="028822"/>
                </a:solidFill>
                <a:latin typeface="Comic Sans MS" pitchFamily="66" charset="0"/>
              </a:rPr>
              <a:t>m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 </a:t>
            </a:r>
            <a:r>
              <a:rPr lang="en-US" sz="4800" dirty="0">
                <a:solidFill>
                  <a:srgbClr val="0033CC"/>
                </a:solidFill>
                <a:latin typeface="Comic Sans MS" pitchFamily="66" charset="0"/>
              </a:rPr>
              <a:t>= </a:t>
            </a:r>
            <a:r>
              <a:rPr lang="en-US" sz="4800" dirty="0" err="1" smtClean="0">
                <a:solidFill>
                  <a:srgbClr val="0033CC"/>
                </a:solidFill>
                <a:latin typeface="Comic Sans MS" pitchFamily="66" charset="0"/>
              </a:rPr>
              <a:t>j·k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 </a:t>
            </a:r>
            <a:r>
              <a:rPr lang="en-US" sz="4800" dirty="0">
                <a:solidFill>
                  <a:srgbClr val="0033CC"/>
                </a:solidFill>
                <a:latin typeface="Comic Sans MS" pitchFamily="66" charset="0"/>
              </a:rPr>
              <a:t>= 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p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1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·p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2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···p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94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·q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1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·q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2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···q</a:t>
            </a:r>
            <a:r>
              <a:rPr lang="en-US" sz="4800" baseline="-25000" dirty="0" smtClean="0">
                <a:solidFill>
                  <a:srgbClr val="0033CC"/>
                </a:solidFill>
                <a:latin typeface="Comic Sans MS" pitchFamily="66" charset="0"/>
              </a:rPr>
              <a:t>213</a:t>
            </a:r>
          </a:p>
          <a:p>
            <a:pPr algn="ctr">
              <a:lnSpc>
                <a:spcPct val="110000"/>
              </a:lnSpc>
            </a:pPr>
            <a:r>
              <a:rPr lang="en-US" sz="4400" dirty="0" smtClean="0">
                <a:latin typeface="Comic Sans MS" pitchFamily="66" charset="0"/>
              </a:rPr>
              <a:t>is prime product, </a:t>
            </a:r>
            <a:r>
              <a:rPr lang="en-US" sz="4400" dirty="0">
                <a:solidFill>
                  <a:srgbClr val="C00000"/>
                </a:solidFill>
                <a:latin typeface="Comic Sans MS" pitchFamily="66" charset="0"/>
              </a:rPr>
              <a:t>contradiction</a:t>
            </a:r>
            <a:r>
              <a:rPr lang="en-US" sz="4400" dirty="0" smtClean="0">
                <a:latin typeface="Comic Sans MS" pitchFamily="66" charset="0"/>
              </a:rPr>
              <a:t>.</a:t>
            </a:r>
          </a:p>
          <a:p>
            <a:pPr>
              <a:buFont typeface="Symbol" pitchFamily="18" charset="2"/>
              <a:buNone/>
            </a:pPr>
            <a:r>
              <a:rPr lang="en-US" sz="4000" dirty="0" smtClean="0">
                <a:latin typeface="Comic Sans MS" pitchFamily="66" charset="0"/>
                <a:sym typeface="Symbol" pitchFamily="18" charset="2"/>
              </a:rPr>
              <a:t> So</a:t>
            </a:r>
            <a:r>
              <a:rPr lang="en-US" sz="4000" dirty="0" smtClean="0">
                <a:latin typeface="Comic Sans MS" pitchFamily="66" charset="0"/>
              </a:rPr>
              <a:t> {counterexamples} = </a:t>
            </a:r>
            <a:r>
              <a:rPr lang="en-US" sz="6000" b="1" dirty="0" smtClean="0">
                <a:latin typeface="Comic Sans MS" pitchFamily="66" charset="0"/>
                <a:sym typeface="Euclid Symbol"/>
              </a:rPr>
              <a:t>∅</a:t>
            </a:r>
            <a:r>
              <a:rPr lang="en-US" sz="4800" b="1" dirty="0" smtClean="0">
                <a:latin typeface="Comic Sans MS" pitchFamily="66" charset="0"/>
                <a:sym typeface="Euclid Symbol"/>
              </a:rPr>
              <a:t>.</a:t>
            </a:r>
            <a:r>
              <a:rPr lang="en-US" sz="4000" b="1" dirty="0" smtClean="0">
                <a:latin typeface="Comic Sans MS" pitchFamily="66" charset="0"/>
                <a:sym typeface="Euclid Symbol"/>
              </a:rPr>
              <a:t> </a:t>
            </a:r>
            <a:r>
              <a:rPr lang="en-US" sz="4000" dirty="0" smtClean="0">
                <a:solidFill>
                  <a:srgbClr val="028822"/>
                </a:solidFill>
                <a:latin typeface="Comic Sans MS" pitchFamily="66" charset="0"/>
              </a:rPr>
              <a:t>QED</a:t>
            </a:r>
            <a:r>
              <a:rPr lang="en-US" dirty="0" smtClean="0">
                <a:solidFill>
                  <a:srgbClr val="028822"/>
                </a:solidFill>
                <a:latin typeface="Comic Sans MS" pitchFamily="66" charset="0"/>
              </a:rPr>
              <a:t> </a:t>
            </a:r>
            <a:endParaRPr lang="en-US" dirty="0">
              <a:solidFill>
                <a:srgbClr val="028822"/>
              </a:solidFill>
              <a:latin typeface="Comic Sans MS" pitchFamily="66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79503" y="1447800"/>
            <a:ext cx="8119530" cy="156966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800" i="1" dirty="0" err="1" smtClean="0">
                <a:latin typeface="Comic Sans MS" pitchFamily="66" charset="0"/>
              </a:rPr>
              <a:t>Thm</a:t>
            </a:r>
            <a:r>
              <a:rPr lang="en-US" sz="4800" dirty="0">
                <a:latin typeface="Comic Sans MS" pitchFamily="66" charset="0"/>
              </a:rPr>
              <a:t>: Every integer </a:t>
            </a:r>
            <a:r>
              <a:rPr lang="en-US" sz="4800" b="1" dirty="0">
                <a:latin typeface="Euclid Symbol" charset="2"/>
                <a:cs typeface="Euclid Symbol" charset="2"/>
              </a:rPr>
              <a:t>&gt;</a:t>
            </a:r>
            <a:r>
              <a:rPr lang="en-US" sz="4800" dirty="0">
                <a:latin typeface="Comic Sans MS" pitchFamily="66" charset="0"/>
              </a:rPr>
              <a:t> 1 is </a:t>
            </a:r>
            <a:r>
              <a:rPr lang="en-US" sz="4800" dirty="0" smtClean="0">
                <a:latin typeface="Comic Sans MS" pitchFamily="66" charset="0"/>
              </a:rPr>
              <a:t>a</a:t>
            </a:r>
          </a:p>
          <a:p>
            <a:r>
              <a:rPr lang="en-US" sz="4800" dirty="0" smtClean="0">
                <a:latin typeface="Comic Sans MS" pitchFamily="66" charset="0"/>
              </a:rPr>
              <a:t>         product  of </a:t>
            </a:r>
            <a:r>
              <a:rPr lang="en-US" sz="4800" dirty="0">
                <a:latin typeface="Comic Sans MS" pitchFamily="66" charset="0"/>
              </a:rPr>
              <a:t>primes.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4724400" cy="990600"/>
          </a:xfrm>
        </p:spPr>
        <p:txBody>
          <a:bodyPr/>
          <a:lstStyle/>
          <a:p>
            <a:pPr eaLnBrk="1" hangingPunct="1"/>
            <a:r>
              <a:rPr lang="en-US" sz="4400" dirty="0" smtClean="0"/>
              <a:t>Prime Products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0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60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0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010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93594" y="1145684"/>
            <a:ext cx="8158162" cy="2111377"/>
            <a:chOff x="223838" y="1165223"/>
            <a:chExt cx="8158162" cy="2111377"/>
          </a:xfrm>
        </p:grpSpPr>
        <p:sp>
          <p:nvSpPr>
            <p:cNvPr id="22531" name="Text Box 4"/>
            <p:cNvSpPr txBox="1">
              <a:spLocks noChangeArrowheads="1"/>
            </p:cNvSpPr>
            <p:nvPr/>
          </p:nvSpPr>
          <p:spPr bwMode="auto">
            <a:xfrm>
              <a:off x="223838" y="1668959"/>
              <a:ext cx="4613764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Comic Sans MS" pitchFamily="66" charset="0"/>
                </a:rPr>
                <a:t>available stamps:</a:t>
              </a:r>
            </a:p>
          </p:txBody>
        </p:sp>
        <p:grpSp>
          <p:nvGrpSpPr>
            <p:cNvPr id="2" name="Group 12"/>
            <p:cNvGrpSpPr>
              <a:grpSpLocks/>
            </p:cNvGrpSpPr>
            <p:nvPr/>
          </p:nvGrpSpPr>
          <p:grpSpPr bwMode="auto">
            <a:xfrm>
              <a:off x="5116513" y="1165223"/>
              <a:ext cx="3265487" cy="2111377"/>
              <a:chOff x="3031" y="672"/>
              <a:chExt cx="2057" cy="1330"/>
            </a:xfrm>
          </p:grpSpPr>
          <p:pic>
            <p:nvPicPr>
              <p:cNvPr id="22537" name="Picture 5" descr="s150fr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031" y="672"/>
                <a:ext cx="750" cy="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538" name="Picture 6" descr="s1945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943" y="727"/>
                <a:ext cx="1145" cy="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539" name="Rectangle 8"/>
              <p:cNvSpPr>
                <a:spLocks noChangeArrowheads="1"/>
              </p:cNvSpPr>
              <p:nvPr/>
            </p:nvSpPr>
            <p:spPr bwMode="auto">
              <a:xfrm>
                <a:off x="3248" y="1634"/>
                <a:ext cx="43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Comic Sans MS" pitchFamily="66" charset="0"/>
                  </a:rPr>
                  <a:t>5</a:t>
                </a:r>
                <a:r>
                  <a:rPr lang="en-US" sz="3200" dirty="0">
                    <a:latin typeface="Comic Sans MS" pitchFamily="66" charset="0"/>
                    <a:cs typeface="Times New Roman" pitchFamily="18" charset="0"/>
                  </a:rPr>
                  <a:t>¢</a:t>
                </a:r>
              </a:p>
            </p:txBody>
          </p:sp>
          <p:sp>
            <p:nvSpPr>
              <p:cNvPr id="22540" name="Rectangle 9"/>
              <p:cNvSpPr>
                <a:spLocks noChangeArrowheads="1"/>
              </p:cNvSpPr>
              <p:nvPr/>
            </p:nvSpPr>
            <p:spPr bwMode="auto">
              <a:xfrm>
                <a:off x="4352" y="1634"/>
                <a:ext cx="43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Comic Sans MS" pitchFamily="66" charset="0"/>
                  </a:rPr>
                  <a:t>3</a:t>
                </a:r>
                <a:r>
                  <a:rPr lang="en-US" sz="3200" dirty="0">
                    <a:latin typeface="Comic Sans MS" pitchFamily="66" charset="0"/>
                    <a:cs typeface="Times New Roman" pitchFamily="18" charset="0"/>
                  </a:rPr>
                  <a:t>¢</a:t>
                </a:r>
              </a:p>
            </p:txBody>
          </p:sp>
        </p:grpSp>
      </p:grpSp>
      <p:sp>
        <p:nvSpPr>
          <p:cNvPr id="22536" name="Rectangle 1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Well Ordered Postage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521088" y="2950738"/>
            <a:ext cx="7319281" cy="258532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00FF"/>
                </a:solidFill>
                <a:latin typeface="Comic Sans MS" pitchFamily="66" charset="0"/>
              </a:rPr>
              <a:t>n</a:t>
            </a:r>
            <a:r>
              <a:rPr lang="en-US" sz="5400" dirty="0" smtClean="0">
                <a:latin typeface="Comic Sans MS" pitchFamily="66" charset="0"/>
              </a:rPr>
              <a:t> is </a:t>
            </a:r>
            <a:r>
              <a:rPr lang="en-US" sz="5400" dirty="0" smtClean="0">
                <a:solidFill>
                  <a:srgbClr val="028822"/>
                </a:solidFill>
                <a:latin typeface="Comic Sans MS" pitchFamily="66" charset="0"/>
              </a:rPr>
              <a:t>postal</a:t>
            </a:r>
            <a:r>
              <a:rPr lang="en-US" sz="5400" dirty="0" smtClean="0">
                <a:latin typeface="Comic Sans MS" pitchFamily="66" charset="0"/>
              </a:rPr>
              <a:t> if can make </a:t>
            </a:r>
          </a:p>
          <a:p>
            <a:r>
              <a:rPr lang="en-US" sz="5400" dirty="0">
                <a:solidFill>
                  <a:srgbClr val="0000FF"/>
                </a:solidFill>
                <a:latin typeface="Comic Sans MS" pitchFamily="66" charset="0"/>
              </a:rPr>
              <a:t>(</a:t>
            </a:r>
            <a:r>
              <a:rPr lang="en-US" sz="5400" dirty="0" smtClean="0">
                <a:solidFill>
                  <a:srgbClr val="0000FF"/>
                </a:solidFill>
                <a:latin typeface="Comic Sans MS" pitchFamily="66" charset="0"/>
              </a:rPr>
              <a:t>n+8)</a:t>
            </a:r>
            <a:r>
              <a:rPr lang="en-US" sz="5400" dirty="0" smtClean="0">
                <a:latin typeface="Comic Sans MS" pitchFamily="66" charset="0"/>
                <a:cs typeface="Times New Roman" pitchFamily="18" charset="0"/>
              </a:rPr>
              <a:t>¢</a:t>
            </a:r>
            <a:r>
              <a:rPr lang="en-US" sz="5400" dirty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5400" dirty="0" smtClean="0">
                <a:latin typeface="Comic Sans MS" pitchFamily="66" charset="0"/>
                <a:cs typeface="Times New Roman" pitchFamily="18" charset="0"/>
              </a:rPr>
              <a:t>postage </a:t>
            </a:r>
            <a:r>
              <a:rPr lang="en-US" sz="5400" dirty="0">
                <a:latin typeface="Comic Sans MS" pitchFamily="66" charset="0"/>
                <a:cs typeface="Times New Roman" pitchFamily="18" charset="0"/>
              </a:rPr>
              <a:t>from </a:t>
            </a:r>
            <a:endParaRPr lang="en-US" sz="5400" dirty="0" smtClean="0">
              <a:latin typeface="Comic Sans MS" pitchFamily="66" charset="0"/>
              <a:cs typeface="Times New Roman" pitchFamily="18" charset="0"/>
            </a:endParaRPr>
          </a:p>
          <a:p>
            <a:r>
              <a:rPr lang="en-US" sz="5400" dirty="0" smtClean="0">
                <a:latin typeface="Comic Sans MS" pitchFamily="66" charset="0"/>
                <a:cs typeface="Times New Roman" pitchFamily="18" charset="0"/>
              </a:rPr>
              <a:t>3¢ &amp; 5¢ stamps.</a:t>
            </a:r>
            <a:endParaRPr lang="en-US" sz="5400" dirty="0" smtClean="0">
              <a:latin typeface="Comic Sans MS" pitchFamily="66" charset="0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 thruBlk="1"/>
      </p:transition>
    </mc:Choice>
    <mc:Fallback>
      <p:transition xmlns:p14="http://schemas.microsoft.com/office/powerpoint/2010/main" spd="slow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93594" y="1145684"/>
            <a:ext cx="8158162" cy="2111377"/>
            <a:chOff x="223838" y="1165223"/>
            <a:chExt cx="8158162" cy="2111377"/>
          </a:xfrm>
        </p:grpSpPr>
        <p:sp>
          <p:nvSpPr>
            <p:cNvPr id="22531" name="Text Box 4"/>
            <p:cNvSpPr txBox="1">
              <a:spLocks noChangeArrowheads="1"/>
            </p:cNvSpPr>
            <p:nvPr/>
          </p:nvSpPr>
          <p:spPr bwMode="auto">
            <a:xfrm>
              <a:off x="223838" y="1668959"/>
              <a:ext cx="4613764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Comic Sans MS" pitchFamily="66" charset="0"/>
                </a:rPr>
                <a:t>available stamps:</a:t>
              </a:r>
            </a:p>
          </p:txBody>
        </p:sp>
        <p:grpSp>
          <p:nvGrpSpPr>
            <p:cNvPr id="2" name="Group 12"/>
            <p:cNvGrpSpPr>
              <a:grpSpLocks/>
            </p:cNvGrpSpPr>
            <p:nvPr/>
          </p:nvGrpSpPr>
          <p:grpSpPr bwMode="auto">
            <a:xfrm>
              <a:off x="5116513" y="1165223"/>
              <a:ext cx="3265487" cy="2111377"/>
              <a:chOff x="3031" y="672"/>
              <a:chExt cx="2057" cy="1330"/>
            </a:xfrm>
          </p:grpSpPr>
          <p:pic>
            <p:nvPicPr>
              <p:cNvPr id="22537" name="Picture 5" descr="s150fr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031" y="672"/>
                <a:ext cx="750" cy="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538" name="Picture 6" descr="s1945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943" y="727"/>
                <a:ext cx="1145" cy="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539" name="Rectangle 8"/>
              <p:cNvSpPr>
                <a:spLocks noChangeArrowheads="1"/>
              </p:cNvSpPr>
              <p:nvPr/>
            </p:nvSpPr>
            <p:spPr bwMode="auto">
              <a:xfrm>
                <a:off x="3248" y="1634"/>
                <a:ext cx="43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Comic Sans MS" pitchFamily="66" charset="0"/>
                  </a:rPr>
                  <a:t>5</a:t>
                </a:r>
                <a:r>
                  <a:rPr lang="en-US" sz="3200" dirty="0">
                    <a:latin typeface="Comic Sans MS" pitchFamily="66" charset="0"/>
                    <a:cs typeface="Times New Roman" pitchFamily="18" charset="0"/>
                  </a:rPr>
                  <a:t>¢</a:t>
                </a:r>
              </a:p>
            </p:txBody>
          </p:sp>
          <p:sp>
            <p:nvSpPr>
              <p:cNvPr id="22540" name="Rectangle 9"/>
              <p:cNvSpPr>
                <a:spLocks noChangeArrowheads="1"/>
              </p:cNvSpPr>
              <p:nvPr/>
            </p:nvSpPr>
            <p:spPr bwMode="auto">
              <a:xfrm>
                <a:off x="4352" y="1634"/>
                <a:ext cx="43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Comic Sans MS" pitchFamily="66" charset="0"/>
                  </a:rPr>
                  <a:t>3</a:t>
                </a:r>
                <a:r>
                  <a:rPr lang="en-US" sz="3200" dirty="0">
                    <a:latin typeface="Comic Sans MS" pitchFamily="66" charset="0"/>
                    <a:cs typeface="Times New Roman" pitchFamily="18" charset="0"/>
                  </a:rPr>
                  <a:t>¢</a:t>
                </a:r>
              </a:p>
            </p:txBody>
          </p:sp>
        </p:grpSp>
      </p:grpSp>
      <p:sp>
        <p:nvSpPr>
          <p:cNvPr id="22534" name="Text Box 10"/>
          <p:cNvSpPr txBox="1">
            <a:spLocks noChangeArrowheads="1"/>
          </p:cNvSpPr>
          <p:nvPr/>
        </p:nvSpPr>
        <p:spPr bwMode="auto">
          <a:xfrm>
            <a:off x="303213" y="2946698"/>
            <a:ext cx="8534400" cy="92333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4400" dirty="0" err="1" smtClean="0">
                <a:solidFill>
                  <a:srgbClr val="7030A0"/>
                </a:solidFill>
                <a:latin typeface="Comic Sans MS" pitchFamily="66" charset="0"/>
              </a:rPr>
              <a:t>Thm</a:t>
            </a:r>
            <a:r>
              <a:rPr lang="en-US" sz="4400" dirty="0" smtClean="0">
                <a:solidFill>
                  <a:srgbClr val="7030A0"/>
                </a:solidFill>
                <a:latin typeface="Comic Sans MS" pitchFamily="66" charset="0"/>
              </a:rPr>
              <a:t>:</a:t>
            </a:r>
            <a:r>
              <a:rPr lang="en-US" sz="5400" dirty="0" smtClean="0">
                <a:latin typeface="Comic Sans MS" pitchFamily="66" charset="0"/>
              </a:rPr>
              <a:t> </a:t>
            </a:r>
            <a:r>
              <a:rPr lang="en-US" sz="4800" dirty="0" smtClean="0">
                <a:latin typeface="Comic Sans MS" pitchFamily="66" charset="0"/>
              </a:rPr>
              <a:t>Every number is </a:t>
            </a:r>
            <a:r>
              <a:rPr lang="en-US" sz="4800" dirty="0" smtClean="0">
                <a:solidFill>
                  <a:srgbClr val="028822"/>
                </a:solidFill>
                <a:latin typeface="Comic Sans MS" pitchFamily="66" charset="0"/>
              </a:rPr>
              <a:t>postal</a:t>
            </a:r>
            <a:r>
              <a:rPr lang="en-US" sz="4800" dirty="0" smtClean="0">
                <a:latin typeface="Comic Sans MS" pitchFamily="66" charset="0"/>
              </a:rPr>
              <a:t>.</a:t>
            </a:r>
            <a:endParaRPr lang="en-US" sz="5400" dirty="0">
              <a:latin typeface="Comic Sans MS" pitchFamily="66" charset="0"/>
            </a:endParaRPr>
          </a:p>
        </p:txBody>
      </p:sp>
      <p:sp>
        <p:nvSpPr>
          <p:cNvPr id="345099" name="Text Box 11"/>
          <p:cNvSpPr txBox="1">
            <a:spLocks noChangeArrowheads="1"/>
          </p:cNvSpPr>
          <p:nvPr/>
        </p:nvSpPr>
        <p:spPr bwMode="auto">
          <a:xfrm>
            <a:off x="258620" y="4027053"/>
            <a:ext cx="8382000" cy="150810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4800" dirty="0">
                <a:latin typeface="Comic Sans MS" pitchFamily="66" charset="0"/>
              </a:rPr>
              <a:t>Prove by </a:t>
            </a:r>
            <a:r>
              <a:rPr lang="en-US" sz="4800" dirty="0" smtClean="0">
                <a:latin typeface="Comic Sans MS" pitchFamily="66" charset="0"/>
              </a:rPr>
              <a:t>WOP.  Suppose </a:t>
            </a:r>
            <a:r>
              <a:rPr lang="en-US" sz="4800" dirty="0" smtClean="0">
                <a:solidFill>
                  <a:srgbClr val="C00000"/>
                </a:solidFill>
                <a:latin typeface="Comic Sans MS" pitchFamily="66" charset="0"/>
              </a:rPr>
              <a:t>not</a:t>
            </a:r>
            <a:r>
              <a:rPr lang="en-US" sz="4800" dirty="0" smtClean="0">
                <a:latin typeface="Comic Sans MS" pitchFamily="66" charset="0"/>
              </a:rPr>
              <a:t>.</a:t>
            </a:r>
          </a:p>
          <a:p>
            <a:r>
              <a:rPr lang="en-US" sz="4400" dirty="0" smtClean="0">
                <a:latin typeface="Comic Sans MS" pitchFamily="66" charset="0"/>
              </a:rPr>
              <a:t>Let </a:t>
            </a:r>
            <a:r>
              <a:rPr lang="en-US" sz="4400" dirty="0" smtClean="0">
                <a:solidFill>
                  <a:srgbClr val="FF0000"/>
                </a:solidFill>
                <a:latin typeface="Comic Sans MS" pitchFamily="66" charset="0"/>
              </a:rPr>
              <a:t>m</a:t>
            </a:r>
            <a:r>
              <a:rPr lang="en-US" sz="4400" dirty="0" smtClean="0">
                <a:latin typeface="Comic Sans MS" pitchFamily="66" charset="0"/>
              </a:rPr>
              <a:t> be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</a:rPr>
              <a:t>least </a:t>
            </a:r>
            <a:r>
              <a:rPr lang="en-US" sz="4400" dirty="0" smtClean="0">
                <a:latin typeface="Comic Sans MS" pitchFamily="66" charset="0"/>
              </a:rPr>
              <a:t>counterexample.</a:t>
            </a:r>
          </a:p>
        </p:txBody>
      </p:sp>
      <p:sp>
        <p:nvSpPr>
          <p:cNvPr id="22536" name="Rectangle 1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Well Ordered Postage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94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5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5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Text Box 10"/>
          <p:cNvSpPr txBox="1">
            <a:spLocks noChangeArrowheads="1"/>
          </p:cNvSpPr>
          <p:nvPr/>
        </p:nvSpPr>
        <p:spPr bwMode="auto">
          <a:xfrm>
            <a:off x="174999" y="2480878"/>
            <a:ext cx="8810246" cy="258532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Comic Sans MS" pitchFamily="66" charset="0"/>
                <a:cs typeface="Times New Roman" pitchFamily="18" charset="0"/>
              </a:rPr>
              <a:t>That is,</a:t>
            </a:r>
          </a:p>
          <a:p>
            <a:pPr marL="685800" indent="-685800">
              <a:buFont typeface="Arial"/>
              <a:buChar char="•"/>
            </a:pPr>
            <a:r>
              <a:rPr lang="en-US" sz="5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 </a:t>
            </a:r>
            <a:r>
              <a:rPr lang="en-US" sz="5400" dirty="0" smtClean="0">
                <a:solidFill>
                  <a:srgbClr val="F60000"/>
                </a:solidFill>
                <a:latin typeface="Comic Sans MS" pitchFamily="66" charset="0"/>
              </a:rPr>
              <a:t>m </a:t>
            </a:r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</a:rPr>
              <a:t>is </a:t>
            </a:r>
            <a:r>
              <a:rPr lang="en-US" sz="5400" dirty="0" smtClean="0">
                <a:solidFill>
                  <a:srgbClr val="F60000"/>
                </a:solidFill>
                <a:latin typeface="Comic Sans MS" pitchFamily="66" charset="0"/>
              </a:rPr>
              <a:t>not </a:t>
            </a:r>
            <a:r>
              <a:rPr lang="en-US" sz="5400" dirty="0" smtClean="0">
                <a:solidFill>
                  <a:srgbClr val="028822"/>
                </a:solidFill>
                <a:latin typeface="Comic Sans MS" pitchFamily="66" charset="0"/>
              </a:rPr>
              <a:t>postal</a:t>
            </a:r>
            <a:r>
              <a:rPr lang="en-US" sz="5400" dirty="0" smtClean="0">
                <a:latin typeface="Comic Sans MS" pitchFamily="66" charset="0"/>
              </a:rPr>
              <a:t>,</a:t>
            </a:r>
          </a:p>
          <a:p>
            <a:pPr marL="685800" indent="-685800">
              <a:buFont typeface="Arial"/>
              <a:buChar char="•"/>
            </a:pPr>
            <a:r>
              <a:rPr lang="en-US" sz="5400" dirty="0" smtClean="0">
                <a:latin typeface="Comic Sans MS" pitchFamily="66" charset="0"/>
                <a:cs typeface="Times New Roman" pitchFamily="18" charset="0"/>
              </a:rPr>
              <a:t>any number</a:t>
            </a:r>
            <a:r>
              <a:rPr lang="en-US" sz="2400" dirty="0" smtClean="0">
                <a:solidFill>
                  <a:srgbClr val="028822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5400" b="1" dirty="0" smtClean="0">
                <a:latin typeface="Euclid Symbol" charset="2"/>
                <a:cs typeface="Euclid Symbol" charset="2"/>
              </a:rPr>
              <a:t>&lt;</a:t>
            </a:r>
            <a:r>
              <a:rPr lang="en-US" sz="2400" dirty="0" smtClean="0">
                <a:solidFill>
                  <a:srgbClr val="F60000"/>
                </a:solidFill>
                <a:latin typeface="Symbol" charset="2"/>
                <a:cs typeface="Symbol" charset="2"/>
              </a:rPr>
              <a:t>  </a:t>
            </a:r>
            <a:r>
              <a:rPr lang="en-US" sz="5400" dirty="0" smtClean="0">
                <a:solidFill>
                  <a:srgbClr val="F60000"/>
                </a:solidFill>
                <a:latin typeface="Comic Sans MS" pitchFamily="66" charset="0"/>
              </a:rPr>
              <a:t>m</a:t>
            </a:r>
            <a:r>
              <a:rPr lang="en-US" sz="5400" dirty="0" smtClean="0">
                <a:solidFill>
                  <a:srgbClr val="F6000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is </a:t>
            </a:r>
            <a:r>
              <a:rPr lang="en-US" sz="5400" dirty="0" smtClean="0">
                <a:solidFill>
                  <a:srgbClr val="028822"/>
                </a:solidFill>
                <a:latin typeface="Comic Sans MS" pitchFamily="66" charset="0"/>
                <a:cs typeface="Times New Roman" pitchFamily="18" charset="0"/>
              </a:rPr>
              <a:t>postal</a:t>
            </a:r>
            <a:r>
              <a:rPr lang="en-US" sz="4800" dirty="0" smtClean="0">
                <a:solidFill>
                  <a:srgbClr val="F60000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endParaRPr lang="en-US" sz="6000" dirty="0">
              <a:latin typeface="Comic Sans MS" pitchFamily="66" charset="0"/>
            </a:endParaRPr>
          </a:p>
        </p:txBody>
      </p:sp>
      <p:sp>
        <p:nvSpPr>
          <p:cNvPr id="22536" name="Rectangle 1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Well Ordered Postage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82453" y="1145684"/>
            <a:ext cx="8158162" cy="2111377"/>
            <a:chOff x="223838" y="1165223"/>
            <a:chExt cx="8158162" cy="2111377"/>
          </a:xfrm>
        </p:grpSpPr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23838" y="1668959"/>
              <a:ext cx="4613764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Comic Sans MS" pitchFamily="66" charset="0"/>
                </a:rPr>
                <a:t>available stamps:</a:t>
              </a:r>
            </a:p>
          </p:txBody>
        </p:sp>
        <p:grpSp>
          <p:nvGrpSpPr>
            <p:cNvPr id="14" name="Group 12"/>
            <p:cNvGrpSpPr>
              <a:grpSpLocks/>
            </p:cNvGrpSpPr>
            <p:nvPr/>
          </p:nvGrpSpPr>
          <p:grpSpPr bwMode="auto">
            <a:xfrm>
              <a:off x="5116515" y="1165223"/>
              <a:ext cx="3265488" cy="2111376"/>
              <a:chOff x="3031" y="672"/>
              <a:chExt cx="2057" cy="1330"/>
            </a:xfrm>
          </p:grpSpPr>
          <p:pic>
            <p:nvPicPr>
              <p:cNvPr id="15" name="Picture 5" descr="s150fr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031" y="672"/>
                <a:ext cx="750" cy="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6" descr="s1945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943" y="727"/>
                <a:ext cx="1145" cy="7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3248" y="1634"/>
                <a:ext cx="43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Comic Sans MS" pitchFamily="66" charset="0"/>
                  </a:rPr>
                  <a:t>5</a:t>
                </a:r>
                <a:r>
                  <a:rPr lang="en-US" sz="3200" dirty="0">
                    <a:latin typeface="Comic Sans MS" pitchFamily="66" charset="0"/>
                    <a:cs typeface="Times New Roman" pitchFamily="18" charset="0"/>
                  </a:rPr>
                  <a:t>¢</a:t>
                </a:r>
              </a:p>
            </p:txBody>
          </p:sp>
          <p:sp>
            <p:nvSpPr>
              <p:cNvPr id="18" name="Rectangle 9"/>
              <p:cNvSpPr>
                <a:spLocks noChangeArrowheads="1"/>
              </p:cNvSpPr>
              <p:nvPr/>
            </p:nvSpPr>
            <p:spPr bwMode="auto">
              <a:xfrm>
                <a:off x="4352" y="1634"/>
                <a:ext cx="43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latin typeface="Comic Sans MS" pitchFamily="66" charset="0"/>
                  </a:rPr>
                  <a:t>3</a:t>
                </a:r>
                <a:r>
                  <a:rPr lang="en-US" sz="3200" dirty="0">
                    <a:latin typeface="Comic Sans MS" pitchFamily="66" charset="0"/>
                    <a:cs typeface="Times New Roman" pitchFamily="18" charset="0"/>
                  </a:rPr>
                  <a:t>¢</a:t>
                </a:r>
              </a:p>
            </p:txBody>
          </p:sp>
        </p:grp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53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5" name="Text Box 3"/>
          <p:cNvSpPr txBox="1">
            <a:spLocks noChangeArrowheads="1"/>
          </p:cNvSpPr>
          <p:nvPr/>
        </p:nvSpPr>
        <p:spPr bwMode="auto">
          <a:xfrm>
            <a:off x="609599" y="2209801"/>
            <a:ext cx="4077855" cy="101566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6000" dirty="0" smtClean="0">
                <a:latin typeface="Comic Sans MS" pitchFamily="66" charset="0"/>
              </a:rPr>
              <a:t>0 is </a:t>
            </a:r>
            <a:r>
              <a:rPr lang="en-US" sz="6000" dirty="0" smtClean="0">
                <a:solidFill>
                  <a:srgbClr val="028822"/>
                </a:solidFill>
                <a:latin typeface="Comic Sans MS" pitchFamily="66" charset="0"/>
              </a:rPr>
              <a:t>postal</a:t>
            </a:r>
            <a:r>
              <a:rPr lang="en-US" sz="6000" dirty="0" smtClean="0">
                <a:latin typeface="Comic Sans MS" pitchFamily="66" charset="0"/>
              </a:rPr>
              <a:t>:</a:t>
            </a:r>
            <a:endParaRPr lang="en-US" sz="6000" dirty="0">
              <a:latin typeface="Comic Sans MS" pitchFamily="66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655124" y="1947863"/>
            <a:ext cx="3160712" cy="1447800"/>
            <a:chOff x="1897" y="984"/>
            <a:chExt cx="1991" cy="912"/>
          </a:xfrm>
        </p:grpSpPr>
        <p:pic>
          <p:nvPicPr>
            <p:cNvPr id="23558" name="Picture 11" descr="s150fr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38" y="984"/>
              <a:ext cx="750" cy="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59" name="Picture 12" descr="s194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97" y="1083"/>
              <a:ext cx="1145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ectangle 14"/>
          <p:cNvSpPr>
            <a:spLocks noGrp="1" noChangeArrowheads="1"/>
          </p:cNvSpPr>
          <p:nvPr>
            <p:ph type="title"/>
          </p:nvPr>
        </p:nvSpPr>
        <p:spPr>
          <a:xfrm>
            <a:off x="1447800" y="304800"/>
            <a:ext cx="7086600" cy="1143000"/>
          </a:xfrm>
          <a:noFill/>
        </p:spPr>
        <p:txBody>
          <a:bodyPr/>
          <a:lstStyle/>
          <a:p>
            <a:r>
              <a:rPr lang="en-US" dirty="0" smtClean="0"/>
              <a:t>Well Ordered Postage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1620981" y="3648369"/>
            <a:ext cx="6010563" cy="156966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9600" dirty="0" smtClean="0">
                <a:latin typeface="Comic Sans MS" pitchFamily="66" charset="0"/>
              </a:rPr>
              <a:t>so</a:t>
            </a:r>
            <a:r>
              <a:rPr lang="en-US" sz="9600" dirty="0" smtClean="0">
                <a:solidFill>
                  <a:srgbClr val="FF0000"/>
                </a:solidFill>
                <a:latin typeface="Comic Sans MS" pitchFamily="66" charset="0"/>
              </a:rPr>
              <a:t> m</a:t>
            </a:r>
            <a:r>
              <a:rPr lang="en-US" sz="9600" dirty="0" smtClean="0">
                <a:latin typeface="Comic Sans MS" pitchFamily="66" charset="0"/>
              </a:rPr>
              <a:t> </a:t>
            </a:r>
            <a:r>
              <a:rPr lang="en-US" sz="9600" b="1" dirty="0" smtClean="0">
                <a:latin typeface="Euclid Symbol"/>
                <a:sym typeface="Euclid Symbol"/>
              </a:rPr>
              <a:t>≠</a:t>
            </a:r>
            <a:r>
              <a:rPr lang="en-US" sz="9600" dirty="0" smtClean="0">
                <a:latin typeface="Comic Sans MS" pitchFamily="66" charset="0"/>
              </a:rPr>
              <a:t> 0</a:t>
            </a:r>
            <a:endParaRPr lang="en-US" sz="9600" dirty="0">
              <a:latin typeface="Comic Sans MS" pitchFamily="66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/>
          <p:cNvSpPr>
            <a:spLocks noGrp="1" noChangeArrowheads="1"/>
          </p:cNvSpPr>
          <p:nvPr>
            <p:ph type="title"/>
          </p:nvPr>
        </p:nvSpPr>
        <p:spPr>
          <a:xfrm>
            <a:off x="1447800" y="304800"/>
            <a:ext cx="7086600" cy="1143000"/>
          </a:xfrm>
          <a:noFill/>
        </p:spPr>
        <p:txBody>
          <a:bodyPr/>
          <a:lstStyle/>
          <a:p>
            <a:r>
              <a:rPr lang="en-US" dirty="0" smtClean="0"/>
              <a:t>Well Ordered Postage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51872" y="1720273"/>
            <a:ext cx="3276600" cy="101566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Comic Sans MS" pitchFamily="66" charset="0"/>
              </a:rPr>
              <a:t>m</a:t>
            </a:r>
            <a:r>
              <a:rPr lang="en-US" sz="6000" dirty="0" smtClean="0">
                <a:latin typeface="Comic Sans MS" pitchFamily="66" charset="0"/>
              </a:rPr>
              <a:t> </a:t>
            </a:r>
            <a:r>
              <a:rPr lang="en-US" sz="6000" b="1" dirty="0">
                <a:latin typeface="Euclid Symbol"/>
                <a:sym typeface="Euclid Symbol"/>
              </a:rPr>
              <a:t>≠</a:t>
            </a:r>
            <a:r>
              <a:rPr lang="en-US" sz="6000" dirty="0" smtClean="0">
                <a:latin typeface="Comic Sans MS" pitchFamily="66" charset="0"/>
              </a:rPr>
              <a:t> 1:</a:t>
            </a:r>
            <a:endParaRPr lang="en-US" sz="6000" dirty="0">
              <a:latin typeface="Comic Sans MS" pitchFamily="66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28072" y="3362023"/>
            <a:ext cx="3276600" cy="101566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Comic Sans MS" pitchFamily="66" charset="0"/>
              </a:rPr>
              <a:t>m</a:t>
            </a:r>
            <a:r>
              <a:rPr lang="en-US" sz="6000" dirty="0" smtClean="0">
                <a:latin typeface="Comic Sans MS" pitchFamily="66" charset="0"/>
              </a:rPr>
              <a:t> </a:t>
            </a:r>
            <a:r>
              <a:rPr lang="en-US" sz="6000" b="1" dirty="0">
                <a:latin typeface="Euclid Symbol"/>
                <a:sym typeface="Euclid Symbol"/>
              </a:rPr>
              <a:t>≠</a:t>
            </a:r>
            <a:r>
              <a:rPr lang="en-US" sz="6000" dirty="0" smtClean="0">
                <a:latin typeface="Comic Sans MS" pitchFamily="66" charset="0"/>
              </a:rPr>
              <a:t> 2:</a:t>
            </a:r>
            <a:endParaRPr lang="en-US" sz="6000" dirty="0">
              <a:latin typeface="Comic Sans MS" pitchFamily="66" charset="0"/>
            </a:endParaRPr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3780847" y="3438223"/>
            <a:ext cx="2333625" cy="1447800"/>
            <a:chOff x="1920" y="3216"/>
            <a:chExt cx="1470" cy="912"/>
          </a:xfrm>
        </p:grpSpPr>
        <p:pic>
          <p:nvPicPr>
            <p:cNvPr id="14" name="Picture 10" descr="s150fr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920" y="3216"/>
              <a:ext cx="750" cy="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1" descr="s150fr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40" y="3216"/>
              <a:ext cx="750" cy="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2"/>
          <p:cNvGrpSpPr>
            <a:grpSpLocks/>
          </p:cNvGrpSpPr>
          <p:nvPr/>
        </p:nvGrpSpPr>
        <p:grpSpPr bwMode="auto">
          <a:xfrm>
            <a:off x="3447472" y="1796473"/>
            <a:ext cx="5387975" cy="1131888"/>
            <a:chOff x="2160" y="2256"/>
            <a:chExt cx="3394" cy="713"/>
          </a:xfrm>
        </p:grpSpPr>
        <p:pic>
          <p:nvPicPr>
            <p:cNvPr id="17" name="Picture 13" descr="s194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160" y="2256"/>
              <a:ext cx="1145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4" descr="s194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305" y="2256"/>
              <a:ext cx="1145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5" descr="s194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409" y="2256"/>
              <a:ext cx="1145" cy="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TextBox 2"/>
          <p:cNvSpPr txBox="1"/>
          <p:nvPr/>
        </p:nvSpPr>
        <p:spPr bwMode="auto">
          <a:xfrm>
            <a:off x="1327731" y="5114636"/>
            <a:ext cx="6237663" cy="1200329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Comic Sans MS" pitchFamily="66" charset="0"/>
              </a:rPr>
              <a:t>Hence, </a:t>
            </a:r>
            <a:r>
              <a:rPr lang="en-US" sz="7200" dirty="0">
                <a:solidFill>
                  <a:srgbClr val="FF0000"/>
                </a:solidFill>
                <a:latin typeface="Comic Sans MS" pitchFamily="66" charset="0"/>
              </a:rPr>
              <a:t>m</a:t>
            </a:r>
            <a:r>
              <a:rPr lang="en-US" sz="7200" dirty="0">
                <a:solidFill>
                  <a:srgbClr val="028822"/>
                </a:solidFill>
                <a:latin typeface="Comic Sans MS" pitchFamily="66" charset="0"/>
              </a:rPr>
              <a:t> </a:t>
            </a:r>
            <a:r>
              <a:rPr lang="en-US" sz="7200" b="1" dirty="0">
                <a:latin typeface="Euclid Symbol"/>
                <a:sym typeface="Euclid Symbol"/>
              </a:rPr>
              <a:t>≥ </a:t>
            </a:r>
            <a:r>
              <a:rPr lang="en-US" sz="7200" dirty="0" smtClean="0">
                <a:latin typeface="Comic Sans MS" pitchFamily="66" charset="0"/>
              </a:rPr>
              <a:t>3.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180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ALBERT20R2E20MEYER@YOGLRJUFUVWXY5M3" val="28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0.4|8.9|3.3|4.9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|10.5|2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11|3.6|1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3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4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4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5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7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 type="none" w="lg" len="lg"/>
        </a:ln>
      </a:spPr>
      <a:bodyPr wrap="square">
        <a:spAutoFit/>
      </a:bodyPr>
      <a:lstStyle>
        <a:defPPr>
          <a:defRPr sz="4800" dirty="0" smtClean="0">
            <a:latin typeface="Comic Sans MS" pitchFamily="66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</TotalTime>
  <Words>368</Words>
  <Application>Microsoft Macintosh PowerPoint</Application>
  <PresentationFormat>On-screen Show (4:3)</PresentationFormat>
  <Paragraphs>76</Paragraphs>
  <Slides>10</Slides>
  <Notes>10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Prime Products</vt:lpstr>
      <vt:lpstr>Prime Products</vt:lpstr>
      <vt:lpstr>Prime Products</vt:lpstr>
      <vt:lpstr>Well Ordered Postage</vt:lpstr>
      <vt:lpstr>Well Ordered Postage</vt:lpstr>
      <vt:lpstr>Well Ordered Postage</vt:lpstr>
      <vt:lpstr>Well Ordered Postage</vt:lpstr>
      <vt:lpstr>Well Ordered Postage</vt:lpstr>
      <vt:lpstr>Well Ordered Postage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Albert R. Meyer</dc:creator>
  <cp:lastModifiedBy>Albert R Meyer</cp:lastModifiedBy>
  <cp:revision>397</cp:revision>
  <cp:lastPrinted>2011-09-12T11:56:20Z</cp:lastPrinted>
  <dcterms:created xsi:type="dcterms:W3CDTF">2011-02-07T23:23:10Z</dcterms:created>
  <dcterms:modified xsi:type="dcterms:W3CDTF">2012-02-08T03:04:24Z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LicenseID">
    <vt:lpwstr>standard&amp;commercial=n&amp;derivatives=sa&amp;jurisdiction=</vt:lpwstr>
  </property>
  <property fmtid="{D5CDD505-2E9C-101B-9397-08002B2CF9AE}" pid="3" name="CreativeCommonsLicenseURL">
    <vt:lpwstr>http://creativecommons.org/licenses/by-nc-sa/3.0/</vt:lpwstr>
  </property>
  <property fmtid="{D5CDD505-2E9C-101B-9397-08002B2CF9AE}" pid="4" name="CreativeCommonsLicenseXml">
    <vt:lpwstr>&lt;?xml version="1.0" encoding="utf-8"?&gt;&lt;result&gt;&lt;license-uri&gt;http://creativecommons.org/licenses/by-nc-sa/3.0/&lt;/license-uri&gt;&lt;license-name&gt;Attribution-Noncommercial-Share Alike 3.0 Unported&lt;/license-name&gt;&lt;rdf&gt;&lt;rdf:RDF xmlns="http://creativecommons.org/ns#" x</vt:lpwstr>
  </property>
</Properties>
</file>